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3" r:id="rId3"/>
    <p:sldId id="294" r:id="rId4"/>
    <p:sldId id="292" r:id="rId5"/>
    <p:sldId id="295" r:id="rId6"/>
    <p:sldId id="298" r:id="rId7"/>
    <p:sldId id="287" r:id="rId8"/>
    <p:sldId id="278" r:id="rId9"/>
    <p:sldId id="299" r:id="rId10"/>
    <p:sldId id="301" r:id="rId11"/>
    <p:sldId id="288" r:id="rId12"/>
    <p:sldId id="300" r:id="rId13"/>
    <p:sldId id="302" r:id="rId14"/>
    <p:sldId id="308" r:id="rId15"/>
    <p:sldId id="303" r:id="rId16"/>
    <p:sldId id="304" r:id="rId17"/>
    <p:sldId id="305" r:id="rId18"/>
    <p:sldId id="306" r:id="rId19"/>
    <p:sldId id="307" r:id="rId20"/>
    <p:sldId id="309" r:id="rId21"/>
    <p:sldId id="291" r:id="rId22"/>
    <p:sldId id="311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9E6EF"/>
    <a:srgbClr val="005EA4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2743" autoAdjust="0"/>
  </p:normalViewPr>
  <p:slideViewPr>
    <p:cSldViewPr>
      <p:cViewPr varScale="1">
        <p:scale>
          <a:sx n="98" d="100"/>
          <a:sy n="9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33EEC0-9E2A-480C-A2E4-3F8CDCF503F0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8759C7-C1BB-400F-9BA5-F99BAF48A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C955-AB45-4D00-AA5C-0A96CB26D3FB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D461-D2E0-4582-A5B0-E8A60C5CC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AD584-F719-4BC6-9C78-46EF5B98600F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7AA65-04E9-4CAF-A7EA-7BA842DE0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8914E-DA39-4651-AFE6-6201B84BFF86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64170-D9DA-45BB-8641-ED37BD4B7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D923-B76C-41B9-97A0-2C1C2C9A8F97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D30C8-1C5E-442A-A2E4-FE008E903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9F83CC-73E0-4E3F-8596-024066EFF607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809289-1E6B-4120-812B-74D4D5AD3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C862EC-E1DD-4EB5-AB5F-6619C27194F6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DFAA3C-D1CF-4C9A-93E3-99524AA7C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4EB96-CEBF-489C-BF7F-18446727C7EB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9B19-C6E0-4814-810A-837421463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5B30-D62E-425A-9204-EF965FA90CEE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8FF2F74-2845-4F90-ACD7-4FB9CB350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61D2-8619-4FA6-A5DF-1534D4ADEFB6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E224-1A28-4F36-BA41-D884A2ED9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18174D-258B-4C01-A329-2836F5FEA621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AD153ED7-F8FE-4423-BC1B-76D149944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1C47E1-1DDB-4690-B996-7FAEFB461B5B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052896A-79BE-4675-A272-3DBB0B586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06" r:id="rId6"/>
    <p:sldLayoutId id="2147483712" r:id="rId7"/>
    <p:sldLayoutId id="2147483705" r:id="rId8"/>
    <p:sldLayoutId id="2147483713" r:id="rId9"/>
    <p:sldLayoutId id="2147483704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7EA5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26"/>
          <p:cNvSpPr txBox="1">
            <a:spLocks noChangeArrowheads="1"/>
          </p:cNvSpPr>
          <p:nvPr/>
        </p:nvSpPr>
        <p:spPr bwMode="auto">
          <a:xfrm>
            <a:off x="250825" y="1412875"/>
            <a:ext cx="8624888" cy="3384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 fontScale="92500" lnSpcReduction="20000"/>
          </a:bodyPr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Об организационных и методологических аспектах проведения федерального статистического наблюдения </a:t>
            </a:r>
            <a:b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</a:br>
            <a: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«СОЦИАЛЬНО-ДЕМОГРАФИЧЕСКОЕ ОБСЛЕДОВАНИЕ 2015 ГОДА -МИКРОПЕРЕПИСЬ НАСЕЛЕНИЯ»</a:t>
            </a: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2411413" y="6021388"/>
            <a:ext cx="6732587" cy="836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ea typeface="+mj-ea"/>
                <a:cs typeface="Times New Roman" pitchFamily="18" charset="0"/>
              </a:rPr>
              <a:t>Начальник отдела статистики населения и здравоохранения </a:t>
            </a:r>
            <a:br>
              <a:rPr lang="ru-RU" sz="20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+mj-ea"/>
                <a:cs typeface="Times New Roman" pitchFamily="18" charset="0"/>
              </a:rPr>
              <a:t>И.Г. Кожанова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250825" y="0"/>
            <a:ext cx="8713788" cy="6051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u="sng" dirty="0">
                <a:latin typeface="Calibri" pitchFamily="34" charset="0"/>
              </a:rPr>
              <a:t>Требования к выборочной совокупности счётных участков при проведении  </a:t>
            </a:r>
            <a:r>
              <a:rPr lang="ru-RU" sz="2800" b="1" u="sng" dirty="0" err="1">
                <a:latin typeface="Calibri" pitchFamily="34" charset="0"/>
              </a:rPr>
              <a:t>микропереписи</a:t>
            </a:r>
            <a:r>
              <a:rPr lang="ru-RU" sz="2800" b="1" u="sng" dirty="0">
                <a:latin typeface="Calibri" pitchFamily="34" charset="0"/>
              </a:rPr>
              <a:t> :</a:t>
            </a:r>
          </a:p>
          <a:p>
            <a:pPr marL="174625" indent="-174625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территориальное представительство </a:t>
            </a:r>
            <a:br>
              <a:rPr lang="ru-RU" sz="2800" dirty="0">
                <a:latin typeface="Calibri" pitchFamily="34" charset="0"/>
              </a:rPr>
            </a:br>
            <a:r>
              <a:rPr lang="ru-RU" sz="2800" dirty="0">
                <a:latin typeface="Calibri" pitchFamily="34" charset="0"/>
              </a:rPr>
              <a:t>городского и сельского населения; </a:t>
            </a:r>
          </a:p>
          <a:p>
            <a:pPr marL="174625" indent="-174625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отражение основных структурных особенностей населения, состава и типов домохозяйств;</a:t>
            </a:r>
          </a:p>
          <a:p>
            <a:pPr marL="174625" indent="-174625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ru-RU" sz="2800" dirty="0" smtClean="0">
                <a:latin typeface="Calibri" pitchFamily="34" charset="0"/>
              </a:rPr>
              <a:t>получение </a:t>
            </a:r>
            <a:r>
              <a:rPr lang="ru-RU" sz="2800" dirty="0">
                <a:latin typeface="Calibri" pitchFamily="34" charset="0"/>
              </a:rPr>
              <a:t>репрезентативных итогов </a:t>
            </a:r>
            <a:br>
              <a:rPr lang="ru-RU" sz="2800" dirty="0">
                <a:latin typeface="Calibri" pitchFamily="34" charset="0"/>
              </a:rPr>
            </a:br>
            <a:r>
              <a:rPr lang="ru-RU" sz="2800" dirty="0">
                <a:latin typeface="Calibri" pitchFamily="34" charset="0"/>
              </a:rPr>
              <a:t>по обобщающим демографическим и </a:t>
            </a:r>
            <a:br>
              <a:rPr lang="ru-RU" sz="2800" dirty="0">
                <a:latin typeface="Calibri" pitchFamily="34" charset="0"/>
              </a:rPr>
            </a:br>
            <a:r>
              <a:rPr lang="ru-RU" sz="2800" dirty="0">
                <a:latin typeface="Calibri" pitchFamily="34" charset="0"/>
              </a:rPr>
              <a:t>социально-экономическим характеристикам </a:t>
            </a:r>
            <a:br>
              <a:rPr lang="ru-RU" sz="2800" dirty="0">
                <a:latin typeface="Calibri" pitchFamily="34" charset="0"/>
              </a:rPr>
            </a:br>
            <a:r>
              <a:rPr lang="ru-RU" sz="2800" dirty="0">
                <a:latin typeface="Calibri" pitchFamily="34" charset="0"/>
              </a:rPr>
              <a:t>на территориальном уровне не ниже муниципальных образований в целом с численностью населения </a:t>
            </a:r>
            <a:br>
              <a:rPr lang="ru-RU" sz="2800" dirty="0">
                <a:latin typeface="Calibri" pitchFamily="34" charset="0"/>
              </a:rPr>
            </a:br>
            <a:r>
              <a:rPr lang="ru-RU" sz="2800" dirty="0">
                <a:latin typeface="Calibri" pitchFamily="34" charset="0"/>
              </a:rPr>
              <a:t>не менее 70 тыс. человек;</a:t>
            </a:r>
          </a:p>
          <a:p>
            <a:pPr marL="174625" indent="-174625">
              <a:lnSpc>
                <a:spcPct val="9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актуальность и непересекаемость с выборочными совокупностями других обследований населения.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1"/>
          <p:cNvGrpSpPr>
            <a:grpSpLocks/>
          </p:cNvGrpSpPr>
          <p:nvPr/>
        </p:nvGrpSpPr>
        <p:grpSpPr bwMode="auto">
          <a:xfrm>
            <a:off x="320675" y="115888"/>
            <a:ext cx="8643938" cy="973137"/>
            <a:chOff x="973339" y="70345"/>
            <a:chExt cx="6994894" cy="249063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973339" y="70345"/>
              <a:ext cx="6994894" cy="249063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984901" y="82534"/>
              <a:ext cx="6971770" cy="224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60960" rIns="121920" bIns="6096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latin typeface="Arial Black" pitchFamily="34" charset="0"/>
                </a:rPr>
                <a:t>Охват </a:t>
              </a:r>
              <a:r>
                <a:rPr lang="ru-RU" sz="4400" b="1" dirty="0">
                  <a:latin typeface="Arial Black" pitchFamily="34" charset="0"/>
                </a:rPr>
                <a:t>2%</a:t>
              </a:r>
              <a:r>
                <a:rPr lang="ru-RU" sz="3200" b="1" dirty="0">
                  <a:latin typeface="Arial Black" pitchFamily="34" charset="0"/>
                </a:rPr>
                <a:t> частных домохозяйств</a:t>
              </a:r>
              <a:endParaRPr lang="ru-RU" sz="3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20518" y="1130998"/>
            <a:ext cx="8566639" cy="1634413"/>
            <a:chOff x="325278" y="245439"/>
            <a:chExt cx="8114373" cy="63648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25278" y="245439"/>
              <a:ext cx="8114373" cy="616895"/>
            </a:xfrm>
            <a:prstGeom prst="flowChartManualOperati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25278" y="245439"/>
              <a:ext cx="8084258" cy="636481"/>
            </a:xfrm>
            <a:prstGeom prst="flowChartManualOperation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53340" rIns="106680" bIns="5334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solidFill>
                    <a:schemeClr val="bg1"/>
                  </a:solidFill>
                </a:rPr>
                <a:t>Исходя из итогов ВПН 2010 </a:t>
              </a:r>
              <a:br>
                <a:rPr lang="ru-RU" sz="3200" b="1" dirty="0">
                  <a:solidFill>
                    <a:schemeClr val="bg1"/>
                  </a:solidFill>
                </a:rPr>
              </a:br>
              <a:r>
                <a:rPr lang="ru-RU" sz="3200" b="1" dirty="0">
                  <a:solidFill>
                    <a:schemeClr val="bg1"/>
                  </a:solidFill>
                </a:rPr>
                <a:t>в обследовании </a:t>
              </a:r>
              <a:br>
                <a:rPr lang="ru-RU" sz="3200" b="1" dirty="0">
                  <a:solidFill>
                    <a:schemeClr val="bg1"/>
                  </a:solidFill>
                </a:rPr>
              </a:br>
              <a:r>
                <a:rPr lang="ru-RU" sz="3200" b="1" dirty="0">
                  <a:solidFill>
                    <a:schemeClr val="bg1"/>
                  </a:solidFill>
                </a:rPr>
                <a:t>примет  участие:</a:t>
              </a:r>
            </a:p>
          </p:txBody>
        </p:sp>
      </p:grpSp>
      <p:grpSp>
        <p:nvGrpSpPr>
          <p:cNvPr id="23555" name="Группа 10"/>
          <p:cNvGrpSpPr>
            <a:grpSpLocks/>
          </p:cNvGrpSpPr>
          <p:nvPr/>
        </p:nvGrpSpPr>
        <p:grpSpPr bwMode="auto">
          <a:xfrm>
            <a:off x="179388" y="2844800"/>
            <a:ext cx="8682037" cy="1570038"/>
            <a:chOff x="4090677" y="-141723"/>
            <a:chExt cx="4573661" cy="6187383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090677" y="-141723"/>
              <a:ext cx="4573661" cy="618738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4119111" y="-29111"/>
              <a:ext cx="4541882" cy="59621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0" tIns="91440" rIns="182880" bIns="91440" spcCol="1270" anchor="ctr"/>
            <a:lstStyle/>
            <a:p>
              <a:pPr marL="1588" algn="ctr" defTabSz="21336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60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РФ -</a:t>
              </a:r>
              <a:r>
                <a:rPr lang="ru-RU" sz="36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 </a:t>
              </a:r>
              <a:r>
                <a:rPr lang="ru-RU" sz="54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7214</a:t>
              </a:r>
              <a:r>
                <a:rPr lang="ru-RU" sz="36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 </a:t>
              </a:r>
              <a:r>
                <a:rPr lang="ru-RU" sz="3200" b="1" dirty="0">
                  <a:solidFill>
                    <a:srgbClr val="0033CC"/>
                  </a:solidFill>
                  <a:latin typeface="Arial Black" pitchFamily="34" charset="0"/>
                </a:rPr>
                <a:t>счётных участка </a:t>
              </a:r>
            </a:p>
            <a:p>
              <a:pPr marL="1588" algn="ctr" defTabSz="21336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2,8</a:t>
              </a:r>
              <a:r>
                <a:rPr lang="ru-RU" sz="4800" b="1" dirty="0">
                  <a:solidFill>
                    <a:srgbClr val="0033CC"/>
                  </a:solidFill>
                  <a:latin typeface="Arial Black" pitchFamily="34" charset="0"/>
                </a:rPr>
                <a:t> </a:t>
              </a:r>
              <a:r>
                <a:rPr lang="ru-RU" sz="3200" b="1" dirty="0">
                  <a:solidFill>
                    <a:srgbClr val="0033CC"/>
                  </a:solidFill>
                  <a:latin typeface="Arial Black" pitchFamily="34" charset="0"/>
                </a:rPr>
                <a:t>млн. человек</a:t>
              </a:r>
              <a:endParaRPr lang="ru-RU" sz="3600" b="1" dirty="0">
                <a:solidFill>
                  <a:srgbClr val="0033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3556" name="Группа 13"/>
          <p:cNvGrpSpPr>
            <a:grpSpLocks/>
          </p:cNvGrpSpPr>
          <p:nvPr/>
        </p:nvGrpSpPr>
        <p:grpSpPr bwMode="auto">
          <a:xfrm>
            <a:off x="827088" y="4581525"/>
            <a:ext cx="7273925" cy="2111375"/>
            <a:chOff x="4110962" y="0"/>
            <a:chExt cx="4533035" cy="618738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10962" y="0"/>
              <a:ext cx="4533035" cy="6187384"/>
            </a:xfrm>
            <a:prstGeom prst="roundRect">
              <a:avLst/>
            </a:prstGeom>
            <a:solidFill>
              <a:srgbClr val="C9E6E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4110962" y="223304"/>
              <a:ext cx="4533035" cy="5517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0" tIns="91440" rIns="182880" bIns="91440" spcCol="1270" anchor="ctr"/>
            <a:lstStyle/>
            <a:p>
              <a:pPr algn="ctr" defTabSz="2133600" fontAlgn="auto">
                <a:spcAft>
                  <a:spcPts val="0"/>
                </a:spcAft>
                <a:defRPr/>
              </a:pPr>
              <a:r>
                <a:rPr lang="ru-RU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Пермский край – </a:t>
              </a:r>
              <a:br>
                <a:rPr lang="ru-RU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</a:br>
              <a:r>
                <a:rPr lang="ru-RU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119 </a:t>
              </a:r>
              <a:r>
                <a:rPr lang="ru-RU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счётных участков</a:t>
              </a:r>
            </a:p>
            <a:p>
              <a:pPr algn="ctr" defTabSz="2133600" fontAlgn="auto">
                <a:spcAft>
                  <a:spcPts val="0"/>
                </a:spcAft>
                <a:defRPr/>
              </a:pPr>
              <a:r>
                <a:rPr lang="ru-RU" sz="4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47</a:t>
              </a:r>
              <a:r>
                <a:rPr lang="ru-RU" sz="4800" b="1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ru-RU" sz="3200" b="1" dirty="0">
                  <a:solidFill>
                    <a:srgbClr val="C00000"/>
                  </a:solidFill>
                  <a:latin typeface="Arial Black" pitchFamily="34" charset="0"/>
                </a:rPr>
                <a:t>тыс. чел.</a:t>
              </a:r>
              <a:endParaRPr lang="ru-RU" sz="3600" b="1" dirty="0">
                <a:solidFill>
                  <a:srgbClr val="C00000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0" y="0"/>
            <a:ext cx="9144000" cy="6051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marL="265113">
              <a:lnSpc>
                <a:spcPct val="110000"/>
              </a:lnSpc>
            </a:pPr>
            <a:r>
              <a:rPr lang="ru-RU" sz="2800" b="1" u="sng">
                <a:latin typeface="Calibri" pitchFamily="34" charset="0"/>
              </a:rPr>
              <a:t>Подлежит учёту население, включая:</a:t>
            </a:r>
          </a:p>
          <a:p>
            <a:pPr marL="265113">
              <a:spcBef>
                <a:spcPts val="400"/>
              </a:spcBef>
              <a:buFont typeface="Wingdings" pitchFamily="2" charset="2"/>
              <a:buChar char="Ø"/>
            </a:pPr>
            <a:r>
              <a:rPr lang="ru-RU" sz="2200" b="1">
                <a:latin typeface="Calibri" pitchFamily="34" charset="0"/>
              </a:rPr>
              <a:t>лиц, постоянно проживающих в России и временно выехавших за рубеж в командировку, на работу по контрактам с российскими или иностранными фирмами или учёбу на срок до 1 года;</a:t>
            </a:r>
          </a:p>
          <a:p>
            <a:pPr marL="265113">
              <a:spcBef>
                <a:spcPts val="400"/>
              </a:spcBef>
              <a:buFont typeface="Wingdings" pitchFamily="2" charset="2"/>
              <a:buChar char="Ø"/>
            </a:pPr>
            <a:r>
              <a:rPr lang="ru-RU" sz="2200" b="1">
                <a:latin typeface="Calibri" pitchFamily="34" charset="0"/>
              </a:rPr>
              <a:t>лиц, постоянно проживающих в России и временно выехавших за рубеж на лечение, отдых, в гости к родственникам и знакомым, независимо от срока;</a:t>
            </a:r>
          </a:p>
          <a:p>
            <a:pPr marL="265113">
              <a:spcBef>
                <a:spcPts val="400"/>
              </a:spcBef>
              <a:buFont typeface="Wingdings" pitchFamily="2" charset="2"/>
              <a:buChar char="Ø"/>
            </a:pPr>
            <a:r>
              <a:rPr lang="ru-RU" sz="2200" b="1">
                <a:latin typeface="Calibri" pitchFamily="34" charset="0"/>
              </a:rPr>
              <a:t>постоянно проживающих в России моряков российских рыболовных</a:t>
            </a:r>
            <a:br>
              <a:rPr lang="ru-RU" sz="2200" b="1">
                <a:latin typeface="Calibri" pitchFamily="34" charset="0"/>
              </a:rPr>
            </a:br>
            <a:r>
              <a:rPr lang="ru-RU" sz="2200" b="1">
                <a:latin typeface="Calibri" pitchFamily="34" charset="0"/>
              </a:rPr>
              <a:t>и торговых судов, находящихся на дату микропереписи в плавании;</a:t>
            </a:r>
          </a:p>
          <a:p>
            <a:pPr marL="265113">
              <a:spcBef>
                <a:spcPts val="400"/>
              </a:spcBef>
              <a:buFont typeface="Wingdings" pitchFamily="2" charset="2"/>
              <a:buChar char="Ø"/>
            </a:pPr>
            <a:r>
              <a:rPr lang="ru-RU" sz="2200" b="1">
                <a:latin typeface="Calibri" pitchFamily="34" charset="0"/>
              </a:rPr>
              <a:t>российских и иностранных граждан и лиц без гражданства, прибывших в Россию из-за рубежа:</a:t>
            </a:r>
          </a:p>
          <a:p>
            <a:pPr marL="265113">
              <a:spcBef>
                <a:spcPts val="400"/>
              </a:spcBef>
              <a:buFont typeface="Wingdings" pitchFamily="2" charset="2"/>
              <a:buChar char="§"/>
            </a:pPr>
            <a:r>
              <a:rPr lang="ru-RU" sz="2200" b="1">
                <a:latin typeface="Calibri" pitchFamily="34" charset="0"/>
              </a:rPr>
              <a:t>на постоянное жительство или ищущих убежище, включая и тех кто не успел оформить регистрационные документы; </a:t>
            </a:r>
          </a:p>
          <a:p>
            <a:pPr marL="265113">
              <a:spcBef>
                <a:spcPts val="400"/>
              </a:spcBef>
              <a:buFont typeface="Wingdings" pitchFamily="2" charset="2"/>
              <a:buChar char="§"/>
            </a:pPr>
            <a:r>
              <a:rPr lang="ru-RU" sz="2200" b="1">
                <a:latin typeface="Calibri" pitchFamily="34" charset="0"/>
              </a:rPr>
              <a:t>на учебу или работу на срок 1 год и более (без учёта того, сколько времени они пробыли в РФ и сколько им осталось находиться в РФ).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179388" y="325438"/>
            <a:ext cx="8856662" cy="59356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u="sng">
                <a:solidFill>
                  <a:srgbClr val="002060"/>
                </a:solidFill>
                <a:latin typeface="Calibri" pitchFamily="34" charset="0"/>
              </a:rPr>
              <a:t>Не подлежат учёту</a:t>
            </a:r>
            <a:r>
              <a:rPr lang="ru-RU" sz="2800" u="sng">
                <a:solidFill>
                  <a:srgbClr val="002060"/>
                </a:solidFill>
                <a:latin typeface="Calibri" pitchFamily="34" charset="0"/>
              </a:rPr>
              <a:t> при микропереписи</a:t>
            </a:r>
            <a:r>
              <a:rPr lang="ru-RU" sz="2800" b="1" u="sng">
                <a:solidFill>
                  <a:srgbClr val="002060"/>
                </a:solidFill>
                <a:latin typeface="Calibri" pitchFamily="34" charset="0"/>
              </a:rPr>
              <a:t>:</a:t>
            </a:r>
            <a:endParaRPr lang="ru-RU" sz="2800" u="sng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лица, постоянно проживающие за рубежом;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российские граждане, выехавшие за рубеж на работу по контрактам с российскими или иностранными фирмами или </a:t>
            </a:r>
            <a:br>
              <a:rPr lang="ru-RU" sz="2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на учёбу на срок 1 год и более (независимо от того, когда они выехали и сколько им осталось находиться за рубежом);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иностранные граждане: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работающие в дипломатических и </a:t>
            </a:r>
            <a:br>
              <a:rPr lang="ru-RU" sz="2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других представительствах своего государства,</a:t>
            </a:r>
            <a:br>
              <a:rPr lang="ru-RU" sz="2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иностранные военнослужащие и члены их семей;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работающие на территории России </a:t>
            </a:r>
            <a:br>
              <a:rPr lang="ru-RU" sz="2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в представительствах международных организаций;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являющиеся членами делегаций правительств и законодательных органов своих государств;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лица, постоянно проживающие в Российской Федерации </a:t>
            </a:r>
            <a:br>
              <a:rPr lang="ru-RU" sz="2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b="1">
                <a:solidFill>
                  <a:srgbClr val="002060"/>
                </a:solidFill>
                <a:latin typeface="Calibri" pitchFamily="34" charset="0"/>
              </a:rPr>
              <a:t>в составе коллективных домохозяйств и домохозяйств бездомных.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ОСНОВНЫЕ НАПРАВЛЕНИЯ ПРОГРАММЫ МИКРОПЕРЕПИСИ НАСЕЛЕНИЯ 2015 года</a:t>
            </a:r>
          </a:p>
        </p:txBody>
      </p:sp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755650" y="1628775"/>
            <a:ext cx="7777163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возрастно-половой состав населения;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уровень образования;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источники средств к существованию;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экономическая активность и занятость;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состояние в браке;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рождаемость;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solidFill>
                  <a:srgbClr val="C00000"/>
                </a:solidFill>
                <a:latin typeface="Tw Cen MT"/>
              </a:rPr>
              <a:t>репродуктивные планы;</a:t>
            </a:r>
            <a:endParaRPr lang="ru-RU" sz="2600" b="1">
              <a:solidFill>
                <a:srgbClr val="C00000"/>
              </a:solidFill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solidFill>
                  <a:srgbClr val="C00000"/>
                </a:solidFill>
                <a:latin typeface="Tw Cen MT"/>
              </a:rPr>
              <a:t>оценка состояния здоровья;</a:t>
            </a:r>
            <a:endParaRPr lang="ru-RU" sz="2600" b="1">
              <a:solidFill>
                <a:srgbClr val="C00000"/>
              </a:solidFill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миграция;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гражданство;</a:t>
            </a:r>
            <a:endParaRPr lang="ru-RU" sz="2600" b="1">
              <a:latin typeface="Calibri" pitchFamily="34" charset="0"/>
            </a:endParaRPr>
          </a:p>
          <a:p>
            <a:pPr indent="-533400">
              <a:spcBef>
                <a:spcPts val="200"/>
              </a:spcBef>
              <a:buFontTx/>
              <a:buBlip>
                <a:blip r:embed="rId2"/>
              </a:buBlip>
            </a:pPr>
            <a:r>
              <a:rPr lang="ru-RU" sz="2600" b="1">
                <a:latin typeface="Tw Cen MT"/>
              </a:rPr>
              <a:t>состав домохозяйств и семейных ячеек.</a:t>
            </a:r>
            <a:endParaRPr lang="ru-RU" sz="2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28650" y="193675"/>
            <a:ext cx="8296275" cy="649288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координация и планирование работ, проведение </a:t>
            </a:r>
            <a:r>
              <a:rPr lang="ru-RU" sz="2100" b="1" dirty="0" err="1">
                <a:solidFill>
                  <a:schemeClr val="tx1"/>
                </a:solidFill>
              </a:rPr>
              <a:t>микропереписи</a:t>
            </a:r>
            <a:r>
              <a:rPr lang="ru-RU" sz="2100" b="1" dirty="0">
                <a:solidFill>
                  <a:schemeClr val="tx1"/>
                </a:solidFill>
              </a:rPr>
              <a:t> населения, контроль за ходом ее подготовки и проведения;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0" y="908050"/>
            <a:ext cx="8296275" cy="893763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методологическое обеспечение подготовки и проведения МПН, подготовки материалов к автоматизированной обработке;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1513" y="1885950"/>
            <a:ext cx="8253412" cy="661988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создание выборочной совокупности единиц наблюдения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в виде списка счетных участков;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5800" y="2627313"/>
            <a:ext cx="8239125" cy="862012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организация автоматизированной обработки материалов МПН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ru-RU" sz="2100" b="1" dirty="0">
                <a:solidFill>
                  <a:schemeClr val="tx1"/>
                </a:solidFill>
              </a:rPr>
              <a:t>и распространения её итогов на генеральную совокупность;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4213" y="3600450"/>
            <a:ext cx="8116887" cy="64770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подведение итогов </a:t>
            </a:r>
            <a:r>
              <a:rPr lang="ru-RU" sz="2100" b="1" dirty="0" err="1">
                <a:solidFill>
                  <a:schemeClr val="tx1"/>
                </a:solidFill>
              </a:rPr>
              <a:t>микропереписи</a:t>
            </a:r>
            <a:r>
              <a:rPr lang="ru-RU" sz="2100" b="1" dirty="0">
                <a:solidFill>
                  <a:schemeClr val="tx1"/>
                </a:solidFill>
              </a:rPr>
              <a:t>, их опубликование и распространение, хранение материалов МПН 2015;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4213" y="4329113"/>
            <a:ext cx="8116887" cy="89058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обеспечение проведения информационно-разъяснительной работы и изучение общественного мнения по отношению</a:t>
            </a:r>
            <a:br>
              <a:rPr lang="ru-RU" sz="2100" b="1" dirty="0">
                <a:solidFill>
                  <a:schemeClr val="tx1"/>
                </a:solidFill>
              </a:rPr>
            </a:br>
            <a:r>
              <a:rPr lang="ru-RU" sz="2100" b="1" dirty="0">
                <a:solidFill>
                  <a:schemeClr val="tx1"/>
                </a:solidFill>
              </a:rPr>
              <a:t>к МПН 2015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5800" y="5310188"/>
            <a:ext cx="8116888" cy="576262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tx1"/>
                </a:solidFill>
              </a:rPr>
              <a:t>организация проведения, финансового и материально-технического обеспечения </a:t>
            </a:r>
            <a:r>
              <a:rPr lang="ru-RU" sz="2100" b="1" dirty="0" err="1">
                <a:solidFill>
                  <a:schemeClr val="tx1"/>
                </a:solidFill>
              </a:rPr>
              <a:t>микропереписи</a:t>
            </a:r>
            <a:r>
              <a:rPr lang="ru-RU" sz="2100" b="1" dirty="0">
                <a:solidFill>
                  <a:schemeClr val="tx1"/>
                </a:solidFill>
              </a:rPr>
              <a:t> населения</a:t>
            </a:r>
          </a:p>
        </p:txBody>
      </p:sp>
      <p:sp>
        <p:nvSpPr>
          <p:cNvPr id="19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174625" y="5394325"/>
            <a:ext cx="357188" cy="477838"/>
          </a:xfrm>
          <a:prstGeom prst="rightArrow">
            <a:avLst>
              <a:gd name="adj1" fmla="val 70611"/>
              <a:gd name="adj2" fmla="val 80000"/>
            </a:avLst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166688" y="4530725"/>
            <a:ext cx="358775" cy="477838"/>
          </a:xfrm>
          <a:prstGeom prst="rightArrow">
            <a:avLst>
              <a:gd name="adj1" fmla="val 70611"/>
              <a:gd name="adj2" fmla="val 80000"/>
            </a:avLst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166688" y="3851275"/>
            <a:ext cx="358775" cy="477838"/>
          </a:xfrm>
          <a:prstGeom prst="rightArrow">
            <a:avLst>
              <a:gd name="adj1" fmla="val 70611"/>
              <a:gd name="adj2" fmla="val 80000"/>
            </a:avLst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35" name="AutoShape 10"/>
          <p:cNvSpPr>
            <a:spLocks noChangeArrowheads="1"/>
          </p:cNvSpPr>
          <p:nvPr/>
        </p:nvSpPr>
        <p:spPr bwMode="auto">
          <a:xfrm>
            <a:off x="174625" y="2924175"/>
            <a:ext cx="357188" cy="477838"/>
          </a:xfrm>
          <a:prstGeom prst="rightArrow">
            <a:avLst>
              <a:gd name="adj1" fmla="val 70611"/>
              <a:gd name="adj2" fmla="val 80000"/>
            </a:avLst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166688" y="1885950"/>
            <a:ext cx="358775" cy="477838"/>
          </a:xfrm>
          <a:prstGeom prst="rightArrow">
            <a:avLst>
              <a:gd name="adj1" fmla="val 70611"/>
              <a:gd name="adj2" fmla="val 80000"/>
            </a:avLst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37" name="AutoShape 10"/>
          <p:cNvSpPr>
            <a:spLocks noChangeArrowheads="1"/>
          </p:cNvSpPr>
          <p:nvPr/>
        </p:nvSpPr>
        <p:spPr bwMode="auto">
          <a:xfrm>
            <a:off x="166688" y="1116013"/>
            <a:ext cx="358775" cy="477837"/>
          </a:xfrm>
          <a:prstGeom prst="rightArrow">
            <a:avLst>
              <a:gd name="adj1" fmla="val 70611"/>
              <a:gd name="adj2" fmla="val 80000"/>
            </a:avLst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38" name="AutoShape 10"/>
          <p:cNvSpPr>
            <a:spLocks noChangeArrowheads="1"/>
          </p:cNvSpPr>
          <p:nvPr/>
        </p:nvSpPr>
        <p:spPr bwMode="auto">
          <a:xfrm>
            <a:off x="166688" y="279400"/>
            <a:ext cx="358775" cy="477838"/>
          </a:xfrm>
          <a:prstGeom prst="rightArrow">
            <a:avLst>
              <a:gd name="adj1" fmla="val 70611"/>
              <a:gd name="adj2" fmla="val 80000"/>
            </a:avLst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2434342" y="6112244"/>
            <a:ext cx="649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ФЕДЕРАЛЬНЫЙ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96888" y="2335213"/>
            <a:ext cx="8470900" cy="64135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наполнение  выборочной совокупности единиц наблюдения списками адресов жилых помещений отобранных счетных участков;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4663" y="138113"/>
            <a:ext cx="8474075" cy="935037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координация и организация работ, проведение МПН 2015 в субъектах РФ, муниципальных образованиях, контроль за ходом подготовки и проведения МПН 2015;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888" y="1073150"/>
            <a:ext cx="8451850" cy="1262063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взаимодействие с органами государственной власти субъектов РФ и ОМС, с </a:t>
            </a:r>
            <a:r>
              <a:rPr lang="ru-RU" b="1" dirty="0" smtClean="0">
                <a:solidFill>
                  <a:schemeClr val="tx1"/>
                </a:solidFill>
              </a:rPr>
              <a:t>территориальными органами федеральных органов  </a:t>
            </a:r>
            <a:r>
              <a:rPr lang="ru-RU" b="1" dirty="0">
                <a:solidFill>
                  <a:schemeClr val="tx1"/>
                </a:solidFill>
              </a:rPr>
              <a:t>исполнительной власти по вопросам организации МПН, обеспечения безопасности её проведения, подбора временных работников, привлекаемых к работам по МПН 2015;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5938" y="2976563"/>
            <a:ext cx="8456612" cy="97155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50" b="1" dirty="0">
                <a:solidFill>
                  <a:schemeClr val="tx1"/>
                </a:solidFill>
              </a:rPr>
              <a:t>организацию актуализации выборочной совокупности единиц наблюдения МПН 2015 в </a:t>
            </a:r>
            <a:r>
              <a:rPr lang="ru-RU" sz="1750" b="1" dirty="0" smtClean="0">
                <a:solidFill>
                  <a:schemeClr val="tx1"/>
                </a:solidFill>
              </a:rPr>
              <a:t>муниципальных образованиях</a:t>
            </a:r>
            <a:r>
              <a:rPr lang="ru-RU" sz="1750" b="1" dirty="0" smtClean="0">
                <a:solidFill>
                  <a:schemeClr val="tx1"/>
                </a:solidFill>
              </a:rPr>
              <a:t> </a:t>
            </a:r>
            <a:r>
              <a:rPr lang="ru-RU" sz="1750" b="1" dirty="0">
                <a:solidFill>
                  <a:schemeClr val="tx1"/>
                </a:solidFill>
              </a:rPr>
              <a:t>субъектов РФ путём натурного обхода регистраторами включенных в выборку строений и помещений по состоянию на 2014 </a:t>
            </a:r>
            <a:r>
              <a:rPr lang="ru-RU" sz="1750" b="1" dirty="0" smtClean="0">
                <a:solidFill>
                  <a:schemeClr val="tx1"/>
                </a:solidFill>
              </a:rPr>
              <a:t>г.;</a:t>
            </a:r>
            <a:endParaRPr lang="ru-RU" sz="175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9113" y="3959225"/>
            <a:ext cx="8429625" cy="90170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dirty="0">
                <a:solidFill>
                  <a:schemeClr val="tx1"/>
                </a:solidFill>
              </a:rPr>
              <a:t>составление организационных планов проведения МПН 2015 в </a:t>
            </a:r>
            <a:r>
              <a:rPr lang="ru-RU" b="1" dirty="0" smtClean="0">
                <a:solidFill>
                  <a:schemeClr val="tx1"/>
                </a:solidFill>
              </a:rPr>
              <a:t>муниципальных образованиях субъектов </a:t>
            </a:r>
            <a:r>
              <a:rPr lang="ru-RU" b="1" dirty="0">
                <a:solidFill>
                  <a:schemeClr val="tx1"/>
                </a:solidFill>
              </a:rPr>
              <a:t>РФ и сводного организационного плана с использованием копий картографических материалов ВПН 2010 ;</a:t>
            </a:r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117475" y="352425"/>
            <a:ext cx="357188" cy="563563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117475" y="5149850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04775" y="3181350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101600" y="2397125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117475" y="1425575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117475" y="4194175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434342" y="6112244"/>
            <a:ext cx="649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СУБЪЕКТА</a:t>
            </a:r>
          </a:p>
        </p:txBody>
      </p:sp>
      <p:sp>
        <p:nvSpPr>
          <p:cNvPr id="23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15938" y="4868863"/>
            <a:ext cx="8432800" cy="112395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подготовка электронных записных книжек переписчиков, инструкторов, с  полным перечнем адресов жилых помещений, подлежащих МПН, и др. информации для обеспечения работы  временного персонала;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120650" y="271463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133350" y="5429250"/>
            <a:ext cx="357188" cy="563563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17475" y="3811588"/>
            <a:ext cx="357188" cy="563562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127000" y="1814513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120650" y="1096963"/>
            <a:ext cx="357188" cy="563562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117475" y="4684713"/>
            <a:ext cx="357188" cy="563562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434342" y="6112244"/>
            <a:ext cx="649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СУБЪЕКТА</a:t>
            </a:r>
          </a:p>
        </p:txBody>
      </p:sp>
      <p:sp>
        <p:nvSpPr>
          <p:cNvPr id="23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25463" y="103188"/>
            <a:ext cx="8428037" cy="898525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подбор кадров, приём на работу и заключение гражданско-правовых договоров с работниками, привлекаемыми к работам по МПН 2015, выплата им вознаграждения;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36575" y="1746250"/>
            <a:ext cx="8416925" cy="86360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организационное и методологическое руководство деятельностью привлекаемых временных работников полевого уровня – регистраторов, переписчиков, инструкторов;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25463" y="2663825"/>
            <a:ext cx="8428037" cy="118745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обеспечение полноты учёта населения, подлежащего МПН 2015, при использовании различных методов сбора сведений о населении; организация и осуществление контрольных мероприятий; обеспечение конфиденциальности;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36575" y="3887788"/>
            <a:ext cx="8416925" cy="581025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первичная обработка  материалов  </a:t>
            </a:r>
            <a:r>
              <a:rPr lang="ru-RU" b="1" dirty="0" err="1">
                <a:solidFill>
                  <a:schemeClr val="tx1"/>
                </a:solidFill>
              </a:rPr>
              <a:t>микропереписи</a:t>
            </a:r>
            <a:r>
              <a:rPr lang="ru-RU" b="1" dirty="0">
                <a:solidFill>
                  <a:schemeClr val="tx1"/>
                </a:solidFill>
              </a:rPr>
              <a:t> населения 2015 года и передача электронных массивов данных  на федеральный уровень;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65150" y="5580063"/>
            <a:ext cx="8388350" cy="36036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</a:rPr>
              <a:t>опубликование и распространение итогов МПН 2015, хранение материалов.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65150" y="1096963"/>
            <a:ext cx="8388350" cy="585787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организация  и проведение обучения временных работников, привлекаемых к работам по </a:t>
            </a:r>
            <a:r>
              <a:rPr lang="ru-RU" b="1" dirty="0" err="1">
                <a:solidFill>
                  <a:schemeClr val="tx1"/>
                </a:solidFill>
              </a:rPr>
              <a:t>микропереписи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36575" y="4540250"/>
            <a:ext cx="8416925" cy="97155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сбор и обобщение информации о проведении МПН, приёмка материалов и МТ средств (планшетных компьютеров); подготовка и направление в Росстат отчёта о результатах проведения МПН 2015;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120650" y="2840038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133350" y="260350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107950" y="5357813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15888" y="3375025"/>
            <a:ext cx="357187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120650" y="1601788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107950" y="4292600"/>
            <a:ext cx="357188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434342" y="6112244"/>
            <a:ext cx="649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ПОЛЕВОЙ УРОВЕНЬ</a:t>
            </a:r>
          </a:p>
        </p:txBody>
      </p:sp>
      <p:sp>
        <p:nvSpPr>
          <p:cNvPr id="23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4825" y="174625"/>
            <a:ext cx="8372475" cy="73183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прохождение обучения временными работниками - регистраторами, переписчиками, инструкторами;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81013" y="2439988"/>
            <a:ext cx="8429625" cy="935037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проведение переписчиками опроса лиц, подлежащих </a:t>
            </a:r>
            <a:r>
              <a:rPr lang="ru-RU" sz="2200" b="1" dirty="0" err="1"/>
              <a:t>микропереписи</a:t>
            </a:r>
            <a:r>
              <a:rPr lang="ru-RU" sz="2200" b="1" dirty="0"/>
              <a:t> населения, и заполнение электронных или бумажных опросных листов</a:t>
            </a:r>
            <a:r>
              <a:rPr lang="ru-RU" sz="2200" b="1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20700" y="3455988"/>
            <a:ext cx="8397875" cy="58102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подготовка информации о ходе проведения </a:t>
            </a:r>
            <a:r>
              <a:rPr lang="ru-RU" sz="2200" b="1" dirty="0" err="1"/>
              <a:t>микропереписи</a:t>
            </a:r>
            <a:r>
              <a:rPr lang="ru-RU" sz="2200" b="1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20700" y="5484813"/>
            <a:ext cx="8388350" cy="43815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подготовка отчёта о проведении </a:t>
            </a:r>
            <a:r>
              <a:rPr lang="ru-RU" sz="2200" b="1" dirty="0" err="1"/>
              <a:t>микропереписи</a:t>
            </a:r>
            <a:r>
              <a:rPr lang="ru-RU" sz="2200" b="1" dirty="0"/>
              <a:t> населения.</a:t>
            </a:r>
            <a:endParaRPr lang="ru-RU" sz="2200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81013" y="990600"/>
            <a:ext cx="8415337" cy="1331913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натурный обход регистраторами территории счётных участков для актуализации списков адресов строений и жилых помещений выборочной совокупности единиц наблюдения </a:t>
            </a:r>
            <a:r>
              <a:rPr lang="ru-RU" sz="2200" b="1" dirty="0" err="1"/>
              <a:t>микропереписи</a:t>
            </a:r>
            <a:r>
              <a:rPr lang="ru-RU" sz="2200" b="1" dirty="0"/>
              <a:t> населения;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25463" y="4097338"/>
            <a:ext cx="8399462" cy="133191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контроль заполнения опросных листов и передачи информации, сдача и приёмка материалов МПН 2015 и планшетных компьютеров переписчиками на региональный уровень в установленном порядке;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138113" y="2644775"/>
            <a:ext cx="357187" cy="561975"/>
          </a:xfrm>
          <a:prstGeom prst="rightArrow">
            <a:avLst>
              <a:gd name="adj1" fmla="val 70611"/>
              <a:gd name="adj2" fmla="val 8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209648" y="1678448"/>
            <a:ext cx="274764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полугодие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194122" y="2675820"/>
            <a:ext cx="274764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август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205462" y="3703599"/>
            <a:ext cx="273630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июль-сентябрь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227126" y="4851595"/>
            <a:ext cx="273630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сентябрь-октябрь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205462" y="5877272"/>
            <a:ext cx="273630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квартал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21334" y="1622989"/>
            <a:ext cx="5821467" cy="8617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Выборочная совокупность в виде: </a:t>
            </a:r>
            <a:br>
              <a:rPr lang="ru-RU" sz="2500" b="1" i="1" dirty="0">
                <a:solidFill>
                  <a:srgbClr val="002060"/>
                </a:solidFill>
              </a:rPr>
            </a:br>
            <a:r>
              <a:rPr lang="ru-RU" sz="2500" b="1" i="1" dirty="0">
                <a:solidFill>
                  <a:srgbClr val="002060"/>
                </a:solidFill>
              </a:rPr>
              <a:t>№ счётных участков и № помещений</a:t>
            </a:r>
            <a:endParaRPr lang="ru-RU" sz="2500" i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99005" y="2620361"/>
            <a:ext cx="5821467" cy="8617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Наполнение выборочной совокупности единиц наблюдения адресами</a:t>
            </a:r>
            <a:endParaRPr lang="ru-RU" sz="2500" i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21334" y="3592682"/>
            <a:ext cx="5821467" cy="101566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Поэтапное обучение специалистов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терр</a:t>
            </a:r>
            <a:r>
              <a:rPr lang="ru-RU" sz="2000" b="1" i="1" dirty="0" smtClean="0">
                <a:solidFill>
                  <a:srgbClr val="002060"/>
                </a:solidFill>
              </a:rPr>
              <a:t>. органов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гос</a:t>
            </a:r>
            <a:r>
              <a:rPr lang="ru-RU" sz="2000" b="1" i="1" dirty="0" smtClean="0">
                <a:solidFill>
                  <a:srgbClr val="002060"/>
                </a:solidFill>
              </a:rPr>
              <a:t>. статистики</a:t>
            </a:r>
            <a:r>
              <a:rPr lang="ru-RU" sz="2000" b="1" i="1" dirty="0" smtClean="0">
                <a:solidFill>
                  <a:srgbClr val="002060"/>
                </a:solidFill>
              </a:rPr>
              <a:t> (</a:t>
            </a:r>
            <a:r>
              <a:rPr lang="ru-RU" sz="2000" b="1" i="1" dirty="0" smtClean="0">
                <a:solidFill>
                  <a:srgbClr val="002060"/>
                </a:solidFill>
              </a:rPr>
              <a:t>ТОГС)и </a:t>
            </a:r>
            <a:r>
              <a:rPr lang="ru-RU" sz="2000" b="1" i="1" dirty="0">
                <a:solidFill>
                  <a:srgbClr val="002060"/>
                </a:solidFill>
              </a:rPr>
              <a:t>временных кадров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21334" y="4567136"/>
            <a:ext cx="5821467" cy="124649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Натурный обход строений и жилых помещений, актуализация адресов и картографического материала</a:t>
            </a:r>
            <a:endParaRPr lang="ru-RU" sz="2500" i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21334" y="5877271"/>
            <a:ext cx="5821467" cy="8617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Внесение изменений в списки адресов </a:t>
            </a:r>
            <a:br>
              <a:rPr lang="ru-RU" sz="2500" b="1" i="1" dirty="0">
                <a:solidFill>
                  <a:srgbClr val="002060"/>
                </a:solidFill>
              </a:rPr>
            </a:br>
            <a:r>
              <a:rPr lang="ru-RU" sz="2500" b="1" i="1" dirty="0">
                <a:solidFill>
                  <a:srgbClr val="002060"/>
                </a:solidFill>
              </a:rPr>
              <a:t>ПС МПН 2015</a:t>
            </a:r>
            <a:endParaRPr lang="ru-RU" sz="25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250825" y="379413"/>
            <a:ext cx="4608513" cy="12239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СКОЛЬКО нас?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6000750" y="2709863"/>
            <a:ext cx="3167063" cy="12239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КТО мы?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379413" y="5254625"/>
            <a:ext cx="4608512" cy="1223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КАКИЕ мы?</a:t>
            </a:r>
          </a:p>
        </p:txBody>
      </p:sp>
      <p:pic>
        <p:nvPicPr>
          <p:cNvPr id="14340" name="Picture 2" descr="http://ts3.mm.bing.net/th?id=H.4689225063138924&amp;w=132&amp;h=141&amp;c=7&amp;rs=1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8888" y="4635500"/>
            <a:ext cx="12573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ts2.mm.bing.net/th?id=H.4901495208673899&amp;w=167&amp;h=143&amp;c=7&amp;rs=1&amp;pid=1.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12750"/>
            <a:ext cx="1590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http://prayerwarriors.files.wordpress.com/2009/10/crowd-of-people.jpg"/>
          <p:cNvPicPr>
            <a:picLocks noChangeAspect="1" noChangeArrowheads="1"/>
          </p:cNvPicPr>
          <p:nvPr/>
        </p:nvPicPr>
        <p:blipFill>
          <a:blip r:embed="rId4" cstate="print"/>
          <a:srcRect l="732" t="-1205" r="-732" b="15013"/>
          <a:stretch>
            <a:fillRect/>
          </a:stretch>
        </p:blipFill>
        <p:spPr bwMode="auto">
          <a:xfrm>
            <a:off x="0" y="1898650"/>
            <a:ext cx="62896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144495" y="1739526"/>
            <a:ext cx="274764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квартал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186829" y="3918412"/>
            <a:ext cx="274764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квартал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158387" y="2828835"/>
            <a:ext cx="273630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май-сентябрь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205462" y="4852610"/>
            <a:ext cx="273630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1-31 октября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205462" y="5877272"/>
            <a:ext cx="2736304" cy="72008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квартал 2015 – 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квартал 2016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21334" y="1684068"/>
            <a:ext cx="5821467" cy="8617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Формирование организационных планов проведения МПН 2015</a:t>
            </a:r>
            <a:endParaRPr lang="ru-RU" sz="2500" i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07522" y="3862954"/>
            <a:ext cx="5821467" cy="8617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Формирование электронных записных книжек переписчиков и инструкторов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00547" y="2588711"/>
            <a:ext cx="5821467" cy="12003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Поэтапное обучение специалистов ТОГС и временных кадров порядку проведения МПН 2015 и заполнения опросных листов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7522" y="4797152"/>
            <a:ext cx="5821467" cy="8617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Проведение МПН 2015 и контрольных мероприятий (не менее 10%) </a:t>
            </a:r>
            <a:endParaRPr lang="ru-RU" sz="2500" i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21334" y="5766355"/>
            <a:ext cx="5821467" cy="8617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rgbClr val="002060"/>
                </a:solidFill>
              </a:rPr>
              <a:t>Первичная обработка материалов </a:t>
            </a:r>
            <a:br>
              <a:rPr lang="ru-RU" sz="2500" b="1" i="1" dirty="0">
                <a:solidFill>
                  <a:srgbClr val="002060"/>
                </a:solidFill>
              </a:rPr>
            </a:br>
            <a:r>
              <a:rPr lang="ru-RU" sz="2500" b="1" i="1" dirty="0">
                <a:solidFill>
                  <a:srgbClr val="002060"/>
                </a:solidFill>
              </a:rPr>
              <a:t>МПН 2015</a:t>
            </a:r>
            <a:endParaRPr lang="ru-RU" sz="25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26"/>
          <p:cNvSpPr txBox="1">
            <a:spLocks noChangeArrowheads="1"/>
          </p:cNvSpPr>
          <p:nvPr/>
        </p:nvSpPr>
        <p:spPr bwMode="auto">
          <a:xfrm>
            <a:off x="223838" y="188913"/>
            <a:ext cx="8623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i="1" u="sng">
                <a:latin typeface="Calibri" pitchFamily="34" charset="0"/>
              </a:rPr>
              <a:t>Шестой принцип </a:t>
            </a:r>
            <a:br>
              <a:rPr lang="ru-RU" sz="2800" i="1" u="sng">
                <a:latin typeface="Calibri" pitchFamily="34" charset="0"/>
              </a:rPr>
            </a:br>
            <a:r>
              <a:rPr lang="ru-RU" sz="2800" b="1" i="1" u="sng">
                <a:latin typeface="Calibri" pitchFamily="34" charset="0"/>
              </a:rPr>
              <a:t>«Основных принципов официальной статистики» </a:t>
            </a:r>
            <a:r>
              <a:rPr lang="ru-RU" sz="2800" i="1">
                <a:latin typeface="Calibri" pitchFamily="34" charset="0"/>
              </a:rPr>
              <a:t>гласит: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33794" name="Rectangle 1026"/>
          <p:cNvSpPr txBox="1">
            <a:spLocks noChangeArrowheads="1"/>
          </p:cNvSpPr>
          <p:nvPr/>
        </p:nvSpPr>
        <p:spPr bwMode="auto">
          <a:xfrm>
            <a:off x="755650" y="1484313"/>
            <a:ext cx="82423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i="1">
                <a:solidFill>
                  <a:srgbClr val="FFC000"/>
                </a:solidFill>
                <a:latin typeface="Calibri" pitchFamily="34" charset="0"/>
              </a:rPr>
              <a:t>«</a:t>
            </a:r>
            <a:r>
              <a:rPr lang="ru-RU" sz="3200" b="1" i="1">
                <a:solidFill>
                  <a:srgbClr val="FFC000"/>
                </a:solidFill>
                <a:latin typeface="Calibri" pitchFamily="34" charset="0"/>
              </a:rPr>
              <a:t>Персональные данные</a:t>
            </a:r>
            <a:r>
              <a:rPr lang="ru-RU" sz="3200" i="1">
                <a:solidFill>
                  <a:srgbClr val="FFC000"/>
                </a:solidFill>
                <a:latin typeface="Calibri" pitchFamily="34" charset="0"/>
              </a:rPr>
              <a:t>,</a:t>
            </a:r>
            <a:br>
              <a:rPr lang="ru-RU" sz="3200" i="1">
                <a:solidFill>
                  <a:srgbClr val="FFC000"/>
                </a:solidFill>
                <a:latin typeface="Calibri" pitchFamily="34" charset="0"/>
              </a:rPr>
            </a:br>
            <a:r>
              <a:rPr lang="ru-RU" sz="3200" i="1">
                <a:solidFill>
                  <a:srgbClr val="FFC000"/>
                </a:solidFill>
                <a:latin typeface="Calibri" pitchFamily="34" charset="0"/>
              </a:rPr>
              <a:t>собранные статистическими агентствами для компиляции статистических данных </a:t>
            </a:r>
            <a:br>
              <a:rPr lang="ru-RU" sz="3200" i="1">
                <a:solidFill>
                  <a:srgbClr val="FFC000"/>
                </a:solidFill>
                <a:latin typeface="Calibri" pitchFamily="34" charset="0"/>
              </a:rPr>
            </a:br>
            <a:r>
              <a:rPr lang="ru-RU" sz="3200" i="1">
                <a:solidFill>
                  <a:srgbClr val="FFC000"/>
                </a:solidFill>
                <a:latin typeface="Calibri" pitchFamily="34" charset="0"/>
              </a:rPr>
              <a:t>вне зависимости от того, имеют ли они отношение к физическим или юридическим лицам, должны оставаться </a:t>
            </a:r>
            <a:r>
              <a:rPr lang="ru-RU" sz="3200" b="1" i="1">
                <a:solidFill>
                  <a:srgbClr val="FFC000"/>
                </a:solidFill>
                <a:latin typeface="Calibri" pitchFamily="34" charset="0"/>
              </a:rPr>
              <a:t>строго конфиденциальными</a:t>
            </a:r>
            <a:r>
              <a:rPr lang="ru-RU" sz="3200" i="1">
                <a:solidFill>
                  <a:srgbClr val="FFC000"/>
                </a:solidFill>
                <a:latin typeface="Calibri" pitchFamily="34" charset="0"/>
              </a:rPr>
              <a:t>, и использоваться исключительно в статистических целях».</a:t>
            </a:r>
            <a:endParaRPr lang="ru-RU" sz="32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ИТОГИ </a:t>
            </a:r>
            <a:b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МИКРОПЕРЕПИСИ </a:t>
            </a:r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НАСЕЛЕНИЯ 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2015 года</a:t>
            </a:r>
            <a:endParaRPr lang="ru-RU" sz="2800" b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1628775"/>
            <a:ext cx="8642350" cy="2870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Ф</a:t>
            </a:r>
            <a:r>
              <a:rPr lang="ru-RU" sz="2600" b="1">
                <a:solidFill>
                  <a:srgbClr val="002060"/>
                </a:solidFill>
                <a:latin typeface="Calibri" pitchFamily="34" charset="0"/>
              </a:rPr>
              <a:t>ормирование и опубликование итогов </a:t>
            </a:r>
            <a:br>
              <a:rPr lang="ru-RU" sz="26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600" b="1" u="sng">
                <a:solidFill>
                  <a:srgbClr val="002060"/>
                </a:solidFill>
                <a:latin typeface="Calibri" pitchFamily="34" charset="0"/>
              </a:rPr>
              <a:t>в целом , по городскому и сельскому населению</a:t>
            </a:r>
            <a:r>
              <a:rPr lang="ru-RU" sz="2600" b="1">
                <a:solidFill>
                  <a:srgbClr val="002060"/>
                </a:solidFill>
                <a:latin typeface="Calibri" pitchFamily="34" charset="0"/>
              </a:rPr>
              <a:t> по:</a:t>
            </a:r>
          </a:p>
          <a:p>
            <a:pPr>
              <a:buFont typeface="Wingdings" pitchFamily="2" charset="2"/>
              <a:buChar char="v"/>
            </a:pPr>
            <a:r>
              <a:rPr lang="ru-RU" sz="2600" b="1">
                <a:solidFill>
                  <a:srgbClr val="002060"/>
                </a:solidFill>
                <a:latin typeface="Calibri" pitchFamily="34" charset="0"/>
              </a:rPr>
              <a:t> Российской Федерации;</a:t>
            </a:r>
          </a:p>
          <a:p>
            <a:pPr>
              <a:buFont typeface="Wingdings" pitchFamily="2" charset="2"/>
              <a:buChar char="v"/>
            </a:pPr>
            <a:r>
              <a:rPr lang="ru-RU" sz="2600" b="1">
                <a:solidFill>
                  <a:srgbClr val="002060"/>
                </a:solidFill>
                <a:latin typeface="Calibri" pitchFamily="34" charset="0"/>
              </a:rPr>
              <a:t> Федеральным округам;</a:t>
            </a:r>
          </a:p>
          <a:p>
            <a:pPr>
              <a:buFont typeface="Wingdings" pitchFamily="2" charset="2"/>
              <a:buChar char="v"/>
            </a:pPr>
            <a:r>
              <a:rPr lang="ru-RU" sz="2600" b="1">
                <a:solidFill>
                  <a:srgbClr val="002060"/>
                </a:solidFill>
                <a:latin typeface="Calibri" pitchFamily="34" charset="0"/>
              </a:rPr>
              <a:t> Субъектам Российской Федерации;</a:t>
            </a:r>
          </a:p>
          <a:p>
            <a:pPr>
              <a:buFont typeface="Wingdings" pitchFamily="2" charset="2"/>
              <a:buChar char="v"/>
            </a:pPr>
            <a:r>
              <a:rPr lang="ru-RU" sz="2600" b="1" i="1">
                <a:solidFill>
                  <a:srgbClr val="002060"/>
                </a:solidFill>
                <a:latin typeface="Calibri" pitchFamily="34" charset="0"/>
              </a:rPr>
              <a:t> отдельным муниципальным образованиям </a:t>
            </a:r>
            <a:br>
              <a:rPr lang="ru-RU" sz="2600" b="1" i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600" b="1" i="1">
                <a:solidFill>
                  <a:srgbClr val="002060"/>
                </a:solidFill>
                <a:latin typeface="Calibri" pitchFamily="34" charset="0"/>
              </a:rPr>
              <a:t>с численностью населения не менее 70 тыс. человек.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250" y="4437063"/>
            <a:ext cx="7345363" cy="22272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Итоги будут выпускаться:</a:t>
            </a:r>
          </a:p>
          <a:p>
            <a:pPr>
              <a:buFont typeface="Wingdings" pitchFamily="2" charset="2"/>
              <a:buChar char="v"/>
            </a:pPr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в виде официальных публикаций Росстата на КОМПАКТ-ДИСКАХ;</a:t>
            </a:r>
          </a:p>
          <a:p>
            <a:pPr>
              <a:buFont typeface="Wingdings" pitchFamily="2" charset="2"/>
              <a:buChar char="v"/>
            </a:pPr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в СВОБОДНОМ ДОСТУПЕ на официальном </a:t>
            </a:r>
            <a:b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сайте Росстата в сети «Интернет».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26"/>
          <p:cNvSpPr txBox="1">
            <a:spLocks noChangeArrowheads="1"/>
          </p:cNvSpPr>
          <p:nvPr/>
        </p:nvSpPr>
        <p:spPr bwMode="auto">
          <a:xfrm>
            <a:off x="250825" y="0"/>
            <a:ext cx="8713788" cy="5981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2011 год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Комплексное обследование условий жизни населения</a:t>
            </a:r>
          </a:p>
          <a:p>
            <a:pPr>
              <a:lnSpc>
                <a:spcPct val="80000"/>
              </a:lnSpc>
            </a:pPr>
            <a:endParaRPr lang="ru-RU" sz="2800" b="1" u="sng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2012 </a:t>
            </a: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год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Выборочное наблюдение доходов населения и участия в социальных программах</a:t>
            </a:r>
          </a:p>
          <a:p>
            <a:pPr>
              <a:lnSpc>
                <a:spcPct val="80000"/>
              </a:lnSpc>
            </a:pPr>
            <a:endParaRPr lang="ru-RU" sz="2800" b="1" u="sng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2013 </a:t>
            </a: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год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Выборочное наблюдение поведенческих факторов, влияющих на состояние здоровья населения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Выборочное наблюдение рациона питания населения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Выборочное наблюдение качества и доступности услуг в сферах  образования, здравоохранения и социального обслуживания, содействия занятости населения</a:t>
            </a: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2411413" y="5981700"/>
            <a:ext cx="6553200" cy="836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1900">
                <a:latin typeface="Calibri" pitchFamily="34" charset="0"/>
                <a:cs typeface="Times New Roman" pitchFamily="18" charset="0"/>
              </a:rPr>
              <a:t>ОБСЛЕДОВАНИЯ </a:t>
            </a:r>
            <a:br>
              <a:rPr lang="ru-RU" sz="1900">
                <a:latin typeface="Calibri" pitchFamily="34" charset="0"/>
                <a:cs typeface="Times New Roman" pitchFamily="18" charset="0"/>
              </a:rPr>
            </a:br>
            <a:r>
              <a:rPr lang="ru-RU" sz="1900">
                <a:latin typeface="Calibri" pitchFamily="34" charset="0"/>
                <a:cs typeface="Times New Roman" pitchFamily="18" charset="0"/>
              </a:rPr>
              <a:t>ПО СОЦИАЛЬНО-ДЕМОГРАФИЧЕСКИМ ПРОБЛЕМАМ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250825" y="692150"/>
            <a:ext cx="8624888" cy="46085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Федеральное статистическое наблюдение </a:t>
            </a:r>
            <a:b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</a:br>
            <a: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«СОЦИАЛЬНО-ДЕМОГРАФИЧЕСКОЕ ОБСЛЕДОВАНИЕ 2015 ГОДА -МИКРОПЕРЕПИСЬ НАСЕЛЕНИЯ»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107950" y="115888"/>
            <a:ext cx="8928100" cy="57610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Основные нормативные акты: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ФЗ от 29.11.2007 № 282-ФЗ «Об официальном статистическом учёте  и системе государственной статистики в РФ»;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пункт 91 Плана мероприятий по реализации в 2011-2015 гг. Концепции демографической политики РФ на период до 2025</a:t>
            </a:r>
            <a:r>
              <a:rPr lang="en-US" sz="2400" b="1">
                <a:latin typeface="Tw Cen MT"/>
              </a:rPr>
              <a:t> </a:t>
            </a:r>
            <a:r>
              <a:rPr lang="ru-RU" sz="2400" b="1">
                <a:latin typeface="Calibri" pitchFamily="34" charset="0"/>
              </a:rPr>
              <a:t>года, утвержденного распоряжением Правительства Российской Федерации от 10.03.2012 № 367-р;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распоряжение Правительства РФ от 29.03.2013 № 467-р 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«Об утверждении государственной программы РФ «Экономическое развитие и инновационная экономика»»;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приказ Росстата от 22.02.2013 № 74 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«О проведении федерального социально-демографического обследования (микроперепись населения) 2015 года».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0" y="0"/>
            <a:ext cx="9144000" cy="6051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200" b="1" u="sng" dirty="0">
                <a:latin typeface="Calibri" pitchFamily="34" charset="0"/>
              </a:rPr>
              <a:t>Цель проведения </a:t>
            </a:r>
            <a:r>
              <a:rPr lang="ru-RU" sz="2200" b="1" u="sng" dirty="0" err="1">
                <a:latin typeface="Calibri" pitchFamily="34" charset="0"/>
              </a:rPr>
              <a:t>микропереписи</a:t>
            </a:r>
            <a:r>
              <a:rPr lang="ru-RU" sz="2200" b="1" u="sng" dirty="0">
                <a:latin typeface="Calibri" pitchFamily="34" charset="0"/>
              </a:rPr>
              <a:t> населения:</a:t>
            </a:r>
            <a:endParaRPr lang="ru-RU" sz="2200" u="sng" dirty="0">
              <a:latin typeface="Calibri" pitchFamily="34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информационное обеспечение анализа выполнения мероприятий, предусмотренных на </a:t>
            </a:r>
            <a:r>
              <a:rPr lang="en-US" sz="2000" dirty="0">
                <a:latin typeface="Tw Cen MT"/>
              </a:rPr>
              <a:t>II </a:t>
            </a:r>
            <a:r>
              <a:rPr lang="ru-RU" sz="2000" dirty="0">
                <a:latin typeface="Calibri" pitchFamily="34" charset="0"/>
              </a:rPr>
              <a:t>этапе реализации Концепции демографической политики РФ на период до 2025 года;</a:t>
            </a:r>
          </a:p>
          <a:p>
            <a:pPr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получение актуальной демографической и социально-экономической информации о современном состоянии населения страны в </a:t>
            </a:r>
            <a:r>
              <a:rPr lang="ru-RU" sz="2000" dirty="0" err="1">
                <a:latin typeface="Calibri" pitchFamily="34" charset="0"/>
              </a:rPr>
              <a:t>межпереписной</a:t>
            </a:r>
            <a:r>
              <a:rPr lang="ru-RU" sz="2000" dirty="0">
                <a:latin typeface="Calibri" pitchFamily="34" charset="0"/>
              </a:rPr>
              <a:t> период, включая оценку изменения численности населения, числа и структуры частных домохозяйств;</a:t>
            </a:r>
          </a:p>
          <a:p>
            <a:pPr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выполнение рекомендаций ООН о «необходимости проведения постоянной программы </a:t>
            </a:r>
            <a:r>
              <a:rPr lang="ru-RU" sz="2000" dirty="0" err="1">
                <a:latin typeface="Calibri" pitchFamily="34" charset="0"/>
              </a:rPr>
              <a:t>межпереписных</a:t>
            </a:r>
            <a:r>
              <a:rPr lang="ru-RU" sz="2000" dirty="0">
                <a:latin typeface="Calibri" pitchFamily="34" charset="0"/>
              </a:rPr>
              <a:t> выборочных обследований домохозяйств для сбора текущей и подробной информации по многим вопросам»;</a:t>
            </a:r>
          </a:p>
          <a:p>
            <a:pPr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апробация новых методов сбора сведений о домохозяйствах и его членах </a:t>
            </a:r>
            <a:br>
              <a:rPr lang="ru-RU" sz="2000" dirty="0">
                <a:latin typeface="Calibri" pitchFamily="34" charset="0"/>
              </a:rPr>
            </a:br>
            <a:r>
              <a:rPr lang="ru-RU" sz="2000" dirty="0">
                <a:latin typeface="Calibri" pitchFamily="34" charset="0"/>
              </a:rPr>
              <a:t>при проведении переписей населения и других федеральных статистических наблюдений, проводимых Росстатом, с учётом современных информационных технологий;</a:t>
            </a:r>
          </a:p>
          <a:p>
            <a:pPr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корректировка сценарных условий проведения демографических прогнозов;</a:t>
            </a:r>
          </a:p>
          <a:p>
            <a:pPr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расширение системы показателей официальной текущей статистической отчетности по социально-демографическим проблемам.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Группа 1"/>
          <p:cNvGrpSpPr>
            <a:grpSpLocks/>
          </p:cNvGrpSpPr>
          <p:nvPr/>
        </p:nvGrpSpPr>
        <p:grpSpPr bwMode="auto">
          <a:xfrm>
            <a:off x="320675" y="115888"/>
            <a:ext cx="8643938" cy="973137"/>
            <a:chOff x="973339" y="70345"/>
            <a:chExt cx="6994894" cy="249063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973339" y="70345"/>
              <a:ext cx="6994894" cy="249063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984901" y="82534"/>
              <a:ext cx="6971770" cy="224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60960" rIns="121920" bIns="6096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latin typeface="Arial Black" pitchFamily="34" charset="0"/>
                </a:rPr>
                <a:t>ДАТА ПРОВЕДЕНИЯ ПЕРЕПИСИ</a:t>
              </a:r>
              <a:endParaRPr lang="ru-RU" sz="3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9458" name="Группа 10"/>
          <p:cNvGrpSpPr>
            <a:grpSpLocks/>
          </p:cNvGrpSpPr>
          <p:nvPr/>
        </p:nvGrpSpPr>
        <p:grpSpPr bwMode="auto">
          <a:xfrm>
            <a:off x="195263" y="1343025"/>
            <a:ext cx="8705850" cy="1804988"/>
            <a:chOff x="4078417" y="181454"/>
            <a:chExt cx="4573661" cy="6187385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078417" y="181456"/>
              <a:ext cx="4533035" cy="618738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4119283" y="181454"/>
              <a:ext cx="4532795" cy="6187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0" tIns="91440" rIns="182880" bIns="91440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6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0 часов </a:t>
              </a:r>
              <a:br>
                <a:rPr lang="ru-RU" sz="6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</a:br>
              <a:r>
                <a:rPr lang="ru-RU" sz="6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1 октября 2015 г.</a:t>
              </a:r>
              <a:endParaRPr lang="ru-RU" sz="3600" b="1" dirty="0">
                <a:solidFill>
                  <a:srgbClr val="C0000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9459" name="Группа 17"/>
          <p:cNvGrpSpPr>
            <a:grpSpLocks/>
          </p:cNvGrpSpPr>
          <p:nvPr/>
        </p:nvGrpSpPr>
        <p:grpSpPr bwMode="auto">
          <a:xfrm>
            <a:off x="254000" y="3608388"/>
            <a:ext cx="8643938" cy="973137"/>
            <a:chOff x="973339" y="70345"/>
            <a:chExt cx="6994894" cy="249063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973339" y="70345"/>
              <a:ext cx="6994894" cy="249063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984901" y="82534"/>
              <a:ext cx="6971770" cy="224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60960" rIns="121920" bIns="6096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latin typeface="Arial Black" pitchFamily="34" charset="0"/>
                </a:rPr>
                <a:t>ПЕРИОД ПРОВЕДЕНИЯ ПЕРЕПИСИ</a:t>
              </a:r>
              <a:endParaRPr lang="ru-RU" sz="3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9460" name="Группа 20"/>
          <p:cNvGrpSpPr>
            <a:grpSpLocks/>
          </p:cNvGrpSpPr>
          <p:nvPr/>
        </p:nvGrpSpPr>
        <p:grpSpPr bwMode="auto">
          <a:xfrm>
            <a:off x="-50800" y="4797425"/>
            <a:ext cx="9251950" cy="1804988"/>
            <a:chOff x="4018421" y="181454"/>
            <a:chExt cx="4678337" cy="6187385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4078417" y="181456"/>
              <a:ext cx="4533035" cy="618738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4018421" y="181454"/>
              <a:ext cx="4678337" cy="6187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0" tIns="91440" rIns="182880" bIns="91440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60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 </a:t>
              </a:r>
              <a:r>
                <a:rPr lang="ru-RU" sz="6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1-31 октября 2015 г.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5" descr="entry-1-glob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552825"/>
            <a:ext cx="28082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10" descr="gateway_tablet_pc_lrg.jpg"/>
          <p:cNvPicPr>
            <a:picLocks noChangeAspect="1"/>
          </p:cNvPicPr>
          <p:nvPr/>
        </p:nvPicPr>
        <p:blipFill>
          <a:blip r:embed="rId3" cstate="print"/>
          <a:srcRect l="-2" t="-5519" r="-1257" b="-397"/>
          <a:stretch>
            <a:fillRect/>
          </a:stretch>
        </p:blipFill>
        <p:spPr bwMode="auto">
          <a:xfrm rot="2505211">
            <a:off x="7427913" y="1330325"/>
            <a:ext cx="202882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12" descr="kpk2.jpg"/>
          <p:cNvPicPr>
            <a:picLocks noChangeAspect="1"/>
          </p:cNvPicPr>
          <p:nvPr/>
        </p:nvPicPr>
        <p:blipFill>
          <a:blip r:embed="rId4" cstate="print"/>
          <a:srcRect r="34251" b="6181"/>
          <a:stretch>
            <a:fillRect/>
          </a:stretch>
        </p:blipFill>
        <p:spPr bwMode="auto">
          <a:xfrm>
            <a:off x="93663" y="892175"/>
            <a:ext cx="1833562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2240" y="188640"/>
            <a:ext cx="833757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МЕТОДЫ ПРОВЕДЕНИЯ ОБСЛЕДОВАНИЯ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650" y="5589588"/>
            <a:ext cx="5616575" cy="1050925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использование сети Интернет</a:t>
            </a:r>
            <a:endParaRPr lang="ru-RU" sz="21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0" y="3552825"/>
            <a:ext cx="5356225" cy="1806575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обход жилых помещений,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опрос населения,  заполнение машиночитаемых анкет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85925" y="898525"/>
            <a:ext cx="5942013" cy="23622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обход жилых помещений,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 опрос населения, 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заполнение анкет  с использованием портативных планшетных компьютеров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000108"/>
            <a:ext cx="357190" cy="2143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 txBox="1">
            <a:spLocks noChangeArrowheads="1"/>
          </p:cNvSpPr>
          <p:nvPr/>
        </p:nvSpPr>
        <p:spPr bwMode="auto">
          <a:xfrm>
            <a:off x="250825" y="0"/>
            <a:ext cx="8713788" cy="6051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/>
            <a:r>
              <a:rPr lang="ru-RU" sz="2800" dirty="0">
                <a:solidFill>
                  <a:srgbClr val="FFC000"/>
                </a:solidFill>
                <a:latin typeface="Calibri" pitchFamily="34" charset="0"/>
              </a:rPr>
              <a:t>Участие в </a:t>
            </a:r>
            <a:r>
              <a:rPr lang="ru-RU" sz="2800" dirty="0" err="1">
                <a:solidFill>
                  <a:srgbClr val="FFC000"/>
                </a:solidFill>
                <a:latin typeface="Calibri" pitchFamily="34" charset="0"/>
              </a:rPr>
              <a:t>микропереписи</a:t>
            </a:r>
            <a:r>
              <a:rPr lang="ru-RU" sz="2800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ru-RU" sz="2800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ru-RU" sz="2800" dirty="0" err="1">
                <a:solidFill>
                  <a:srgbClr val="FFC000"/>
                </a:solidFill>
                <a:latin typeface="Calibri" pitchFamily="34" charset="0"/>
              </a:rPr>
              <a:t>в</a:t>
            </a:r>
            <a:r>
              <a:rPr lang="ru-RU" sz="2800" dirty="0">
                <a:solidFill>
                  <a:srgbClr val="FFC000"/>
                </a:solidFill>
                <a:latin typeface="Calibri" pitchFamily="34" charset="0"/>
              </a:rPr>
              <a:t> сети «Интернет» возможно при </a:t>
            </a:r>
            <a:br>
              <a:rPr lang="ru-RU" sz="2800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ru-RU" sz="2800" b="1" u="sng" dirty="0">
                <a:solidFill>
                  <a:srgbClr val="FFC000"/>
                </a:solidFill>
                <a:latin typeface="Calibri" pitchFamily="34" charset="0"/>
              </a:rPr>
              <a:t>условии  подтверждения  согласия </a:t>
            </a:r>
            <a:br>
              <a:rPr lang="ru-RU" sz="2800" b="1" u="sng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ru-RU" sz="2800" b="1" u="sng" dirty="0">
                <a:solidFill>
                  <a:srgbClr val="FFC000"/>
                </a:solidFill>
                <a:latin typeface="Calibri" pitchFamily="34" charset="0"/>
              </a:rPr>
              <a:t>на обработку персональных  </a:t>
            </a:r>
            <a:r>
              <a:rPr lang="ru-RU" sz="2800" b="1" u="sng" dirty="0" smtClean="0">
                <a:solidFill>
                  <a:srgbClr val="FFC000"/>
                </a:solidFill>
                <a:latin typeface="Calibri" pitchFamily="34" charset="0"/>
              </a:rPr>
              <a:t>данных</a:t>
            </a:r>
            <a:r>
              <a:rPr lang="ru-RU" sz="2800" u="sng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endParaRPr lang="ru-RU" sz="2800" u="sng" dirty="0">
              <a:solidFill>
                <a:srgbClr val="FFC000"/>
              </a:solidFill>
              <a:latin typeface="Calibri" pitchFamily="34" charset="0"/>
            </a:endParaRPr>
          </a:p>
          <a:p>
            <a:pPr>
              <a:spcBef>
                <a:spcPts val="24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     </a:t>
            </a:r>
            <a:r>
              <a:rPr lang="ru-RU" sz="2800" b="1" u="sng" dirty="0">
                <a:latin typeface="Calibri" pitchFamily="34" charset="0"/>
              </a:rPr>
              <a:t>ФОРМА РЕГИСТРАЦИИ: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фамилия, имя, отчество;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данные документа, удостоверяющего личность;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СНИЛС - страховой номер индивидуального лицевого счёта застрахованного лица в системе обязательного пенсионного страхования Российской Федерации;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адрес места жительства или пребывания;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адрес электронной почты, номер </a:t>
            </a:r>
            <a:r>
              <a:rPr lang="ru-RU" sz="2400" dirty="0" smtClean="0">
                <a:latin typeface="Calibri" pitchFamily="34" charset="0"/>
              </a:rPr>
              <a:t>телефона.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250825" y="6051550"/>
            <a:ext cx="1692275" cy="806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МПН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1286</TotalTime>
  <Words>1085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ОСНОВНЫЕ НАПРАВЛЕНИЯ ПРОГРАММЫ МИКРОПЕРЕПИСИ НАСЕЛЕНИЯ 2015 года</vt:lpstr>
      <vt:lpstr>Слайд 15</vt:lpstr>
      <vt:lpstr>Слайд 16</vt:lpstr>
      <vt:lpstr>Слайд 17</vt:lpstr>
      <vt:lpstr>Слайд 18</vt:lpstr>
      <vt:lpstr>2014 год</vt:lpstr>
      <vt:lpstr>2015 год</vt:lpstr>
      <vt:lpstr>Слайд 21</vt:lpstr>
      <vt:lpstr>ИТОГИ  МИКРОПЕРЕПИСИ НАСЕЛЕНИЯ 2015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Ivanova</dc:creator>
  <cp:lastModifiedBy>Admin</cp:lastModifiedBy>
  <cp:revision>148</cp:revision>
  <cp:lastPrinted>2014-02-18T10:55:39Z</cp:lastPrinted>
  <dcterms:created xsi:type="dcterms:W3CDTF">2011-10-13T10:09:48Z</dcterms:created>
  <dcterms:modified xsi:type="dcterms:W3CDTF">2014-02-28T09:21:21Z</dcterms:modified>
</cp:coreProperties>
</file>